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handoutMasterIdLst>
    <p:handoutMasterId r:id="rId27"/>
  </p:handoutMasterIdLst>
  <p:sldIdLst>
    <p:sldId id="481" r:id="rId3"/>
    <p:sldId id="519" r:id="rId4"/>
    <p:sldId id="504" r:id="rId5"/>
    <p:sldId id="444" r:id="rId6"/>
    <p:sldId id="502" r:id="rId7"/>
    <p:sldId id="453" r:id="rId8"/>
    <p:sldId id="503" r:id="rId9"/>
    <p:sldId id="505" r:id="rId10"/>
    <p:sldId id="521" r:id="rId11"/>
    <p:sldId id="506" r:id="rId12"/>
    <p:sldId id="507" r:id="rId13"/>
    <p:sldId id="508" r:id="rId14"/>
    <p:sldId id="509" r:id="rId15"/>
    <p:sldId id="510" r:id="rId16"/>
    <p:sldId id="511" r:id="rId17"/>
    <p:sldId id="518" r:id="rId18"/>
    <p:sldId id="517" r:id="rId19"/>
    <p:sldId id="512" r:id="rId20"/>
    <p:sldId id="513" r:id="rId21"/>
    <p:sldId id="514" r:id="rId22"/>
    <p:sldId id="515" r:id="rId23"/>
    <p:sldId id="516" r:id="rId24"/>
    <p:sldId id="447" r:id="rId25"/>
  </p:sldIdLst>
  <p:sldSz cx="9144000" cy="5143500" type="screen16x9"/>
  <p:notesSz cx="6858000" cy="9144000"/>
  <p:embeddedFontLst>
    <p:embeddedFont>
      <p:font typeface="Inter" panose="02000503000000020004" charset="0"/>
      <p:regular r:id="rId31"/>
      <p:bold r:id="rId32"/>
    </p:embeddedFont>
    <p:embeddedFont>
      <p:font typeface="Philosopher" panose="00000500000000000000" charset="0"/>
      <p:regular r:id="rId33"/>
      <p:bold r:id="rId34"/>
      <p:italic r:id="rId35"/>
      <p:boldItalic r:id="rId36"/>
    </p:embeddedFont>
  </p:embeddedFontLst>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58" userDrawn="1">
          <p15:clr>
            <a:srgbClr val="A4A3A4"/>
          </p15:clr>
        </p15:guide>
        <p15:guide id="2" pos="5232" userDrawn="1">
          <p15:clr>
            <a:srgbClr val="A4A3A4"/>
          </p15:clr>
        </p15:guide>
        <p15:guide id="3" orient="horz" pos="1736" userDrawn="1">
          <p15:clr>
            <a:srgbClr val="A4A3A4"/>
          </p15:clr>
        </p15:guide>
        <p15:guide id="4" orient="horz" pos="127" userDrawn="1">
          <p15:clr>
            <a:srgbClr val="A4A3A4"/>
          </p15:clr>
        </p15:guide>
        <p15:guide id="5" orient="horz" pos="2870" userDrawn="1">
          <p15:clr>
            <a:srgbClr val="A4A3A4"/>
          </p15:clr>
        </p15:guide>
        <p15:guide id="6" orient="horz" pos="2331" userDrawn="1">
          <p15:clr>
            <a:srgbClr val="A4A3A4"/>
          </p15:clr>
        </p15:guide>
        <p15:guide id="7" pos="2547" userDrawn="1">
          <p15:clr>
            <a:srgbClr val="A4A3A4"/>
          </p15:clr>
        </p15:guide>
        <p15:guide id="8" pos="399" userDrawn="1">
          <p15:clr>
            <a:srgbClr val="A4A3A4"/>
          </p15:clr>
        </p15:guide>
        <p15:guide id="9" pos="2920" userDrawn="1">
          <p15:clr>
            <a:srgbClr val="A4A3A4"/>
          </p15:clr>
        </p15:guide>
        <p15:guide id="10" orient="horz" pos="6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623F"/>
    <a:srgbClr val="F0EBE4"/>
    <a:srgbClr val="C69872"/>
    <a:srgbClr val="CAB69D"/>
    <a:srgbClr val="1B1919"/>
    <a:srgbClr val="27D6C4"/>
    <a:srgbClr val="134037"/>
    <a:srgbClr val="141414"/>
    <a:srgbClr val="8F6245"/>
    <a:srgbClr val="C89A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660"/>
  </p:normalViewPr>
  <p:slideViewPr>
    <p:cSldViewPr snapToGrid="0" showGuides="1">
      <p:cViewPr>
        <p:scale>
          <a:sx n="94" d="100"/>
          <a:sy n="94" d="100"/>
        </p:scale>
        <p:origin x="1397" y="408"/>
      </p:cViewPr>
      <p:guideLst>
        <p:guide pos="158"/>
        <p:guide pos="5232"/>
        <p:guide orient="horz" pos="1736"/>
        <p:guide orient="horz" pos="127"/>
        <p:guide orient="horz" pos="2870"/>
        <p:guide orient="horz" pos="2331"/>
        <p:guide pos="2547"/>
        <p:guide pos="399"/>
        <p:guide pos="2920"/>
        <p:guide orient="horz" pos="626"/>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3.xml"/><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panose="02000503000000020004" charset="0"/>
                <a:ea typeface="Inter" panose="02000503000000020004" charset="0"/>
                <a:cs typeface="Inter" panose="02000503000000020004" charset="0"/>
              </a:rPr>
            </a:fld>
            <a:endParaRPr lang="zh-CN" altLang="en-US">
              <a:latin typeface="Inter" panose="02000503000000020004" charset="0"/>
              <a:ea typeface="Inter"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panose="02000503000000020004" charset="0"/>
                <a:ea typeface="Inter" panose="02000503000000020004" charset="0"/>
                <a:cs typeface="Inter" panose="02000503000000020004" charset="0"/>
              </a:rPr>
            </a:fld>
            <a:endParaRPr lang="zh-CN" altLang="en-US">
              <a:latin typeface="Inter" panose="02000503000000020004" charset="0"/>
              <a:ea typeface="Inter" panose="02000503000000020004" charset="0"/>
              <a:cs typeface="Inter" panose="020005030000000200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00503000000020004" charset="0"/>
                <a:ea typeface="Inter" panose="02000503000000020004" charset="0"/>
                <a:cs typeface="Inter" panose="020005030000000200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00503000000020004" charset="0"/>
                <a:ea typeface="Inter" panose="02000503000000020004" charset="0"/>
                <a:cs typeface="Inter" panose="020005030000000200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1pPr>
    <a:lvl2pPr marL="4572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2pPr>
    <a:lvl3pPr marL="9144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3pPr>
    <a:lvl4pPr marL="13716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4pPr>
    <a:lvl5pPr marL="18288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49" b="7849"/>
          <a:stretch>
            <a:fillRect/>
          </a:stretch>
        </p:blipFill>
        <p:spPr>
          <a:xfrm>
            <a:off x="0" y="0"/>
            <a:ext cx="9144000" cy="5143500"/>
          </a:xfrm>
          <a:prstGeom prst="rect">
            <a:avLst/>
          </a:prstGeom>
        </p:spPr>
      </p:pic>
      <p:sp>
        <p:nvSpPr>
          <p:cNvPr id="4" name="矩形 3"/>
          <p:cNvSpPr/>
          <p:nvPr userDrawn="1"/>
        </p:nvSpPr>
        <p:spPr>
          <a:xfrm>
            <a:off x="0" y="0"/>
            <a:ext cx="9144000" cy="5143500"/>
          </a:xfrm>
          <a:prstGeom prst="rect">
            <a:avLst/>
          </a:prstGeom>
          <a:solidFill>
            <a:srgbClr val="F0EBE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图片占位符 4"/>
          <p:cNvSpPr>
            <a:spLocks noGrp="1"/>
          </p:cNvSpPr>
          <p:nvPr>
            <p:ph type="pic" sz="quarter" idx="12"/>
          </p:nvPr>
        </p:nvSpPr>
        <p:spPr>
          <a:xfrm>
            <a:off x="355600" y="969459"/>
            <a:ext cx="1423195" cy="2452397"/>
          </a:xfrm>
          <a:prstGeom prst="roundRect">
            <a:avLst>
              <a:gd name="adj" fmla="val 0"/>
            </a:avLst>
          </a:prstGeom>
        </p:spPr>
        <p:txBody>
          <a:bodyPr/>
          <a:lstStyle/>
          <a:p>
            <a:endParaRPr lang="zh-CN" altLang="en-US"/>
          </a:p>
        </p:txBody>
      </p:sp>
      <p:sp>
        <p:nvSpPr>
          <p:cNvPr id="3" name="图片占位符 4"/>
          <p:cNvSpPr>
            <a:spLocks noGrp="1"/>
          </p:cNvSpPr>
          <p:nvPr>
            <p:ph type="pic" sz="quarter" idx="13"/>
          </p:nvPr>
        </p:nvSpPr>
        <p:spPr>
          <a:xfrm>
            <a:off x="2527300" y="969459"/>
            <a:ext cx="1423195" cy="2452397"/>
          </a:xfrm>
          <a:prstGeom prst="roundRect">
            <a:avLst>
              <a:gd name="adj" fmla="val 0"/>
            </a:avLst>
          </a:prstGeom>
        </p:spPr>
        <p:txBody>
          <a:bodyPr/>
          <a:lstStyle/>
          <a:p>
            <a:endParaRPr lang="zh-CN" altLang="en-US"/>
          </a:p>
        </p:txBody>
      </p:sp>
      <p:sp>
        <p:nvSpPr>
          <p:cNvPr id="4" name="图片占位符 4"/>
          <p:cNvSpPr>
            <a:spLocks noGrp="1"/>
          </p:cNvSpPr>
          <p:nvPr>
            <p:ph type="pic" sz="quarter" idx="14"/>
          </p:nvPr>
        </p:nvSpPr>
        <p:spPr>
          <a:xfrm>
            <a:off x="4699000" y="969459"/>
            <a:ext cx="1423195" cy="2452397"/>
          </a:xfrm>
          <a:prstGeom prst="roundRect">
            <a:avLst>
              <a:gd name="adj" fmla="val 0"/>
            </a:avLst>
          </a:prstGeom>
        </p:spPr>
        <p:txBody>
          <a:bodyPr/>
          <a:lstStyle/>
          <a:p>
            <a:endParaRPr lang="zh-CN" altLang="en-US"/>
          </a:p>
        </p:txBody>
      </p:sp>
      <p:sp>
        <p:nvSpPr>
          <p:cNvPr id="5" name="图片占位符 4"/>
          <p:cNvSpPr>
            <a:spLocks noGrp="1"/>
          </p:cNvSpPr>
          <p:nvPr>
            <p:ph type="pic" sz="quarter" idx="15"/>
          </p:nvPr>
        </p:nvSpPr>
        <p:spPr>
          <a:xfrm>
            <a:off x="6870699" y="969459"/>
            <a:ext cx="1423195" cy="2452397"/>
          </a:xfrm>
          <a:prstGeom prst="roundRect">
            <a:avLst>
              <a:gd name="adj" fmla="val 0"/>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4"/>
          <p:cNvSpPr>
            <a:spLocks noGrp="1"/>
          </p:cNvSpPr>
          <p:nvPr>
            <p:ph type="pic" sz="quarter" idx="12"/>
          </p:nvPr>
        </p:nvSpPr>
        <p:spPr>
          <a:xfrm>
            <a:off x="3237272" y="2705239"/>
            <a:ext cx="5678128" cy="1750142"/>
          </a:xfrm>
          <a:prstGeom prst="roundRect">
            <a:avLst>
              <a:gd name="adj" fmla="val 4027"/>
            </a:avLst>
          </a:prstGeom>
        </p:spPr>
        <p:txBody>
          <a:bodyPr/>
          <a:lstStyle/>
          <a:p>
            <a:r>
              <a:rPr lang="zh-CN" altLang="en-US"/>
              <a:t>单击图标添加图片</a:t>
            </a:r>
            <a:endParaRPr lang="zh-CN" altLang="en-US"/>
          </a:p>
        </p:txBody>
      </p:sp>
      <p:sp>
        <p:nvSpPr>
          <p:cNvPr id="3" name="矩形: 圆角 2"/>
          <p:cNvSpPr/>
          <p:nvPr userDrawn="1"/>
        </p:nvSpPr>
        <p:spPr>
          <a:xfrm>
            <a:off x="228600" y="2704255"/>
            <a:ext cx="2926800" cy="1751126"/>
          </a:xfrm>
          <a:prstGeom prst="roundRect">
            <a:avLst>
              <a:gd name="adj" fmla="val 377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图片占位符 4"/>
          <p:cNvSpPr>
            <a:spLocks noGrp="1"/>
          </p:cNvSpPr>
          <p:nvPr>
            <p:ph type="pic" sz="quarter" idx="12"/>
          </p:nvPr>
        </p:nvSpPr>
        <p:spPr>
          <a:xfrm>
            <a:off x="228601" y="2733965"/>
            <a:ext cx="2800926" cy="1736434"/>
          </a:xfrm>
          <a:prstGeom prst="roundRect">
            <a:avLst>
              <a:gd name="adj" fmla="val 4027"/>
            </a:avLst>
          </a:prstGeom>
        </p:spPr>
        <p:txBody>
          <a:bodyPr/>
          <a:lstStyle/>
          <a:p>
            <a:endParaRPr lang="zh-CN" altLang="en-US"/>
          </a:p>
        </p:txBody>
      </p:sp>
      <p:sp>
        <p:nvSpPr>
          <p:cNvPr id="3" name="图片占位符 4"/>
          <p:cNvSpPr>
            <a:spLocks noGrp="1"/>
          </p:cNvSpPr>
          <p:nvPr>
            <p:ph type="pic" sz="quarter" idx="13"/>
          </p:nvPr>
        </p:nvSpPr>
        <p:spPr>
          <a:xfrm>
            <a:off x="3171537" y="2733965"/>
            <a:ext cx="2800926" cy="1736434"/>
          </a:xfrm>
          <a:prstGeom prst="roundRect">
            <a:avLst>
              <a:gd name="adj" fmla="val 4027"/>
            </a:avLst>
          </a:prstGeom>
        </p:spPr>
        <p:txBody>
          <a:bodyPr/>
          <a:lstStyle/>
          <a:p>
            <a:endParaRPr lang="zh-CN" altLang="en-US"/>
          </a:p>
        </p:txBody>
      </p:sp>
      <p:sp>
        <p:nvSpPr>
          <p:cNvPr id="4" name="图片占位符 4"/>
          <p:cNvSpPr>
            <a:spLocks noGrp="1"/>
          </p:cNvSpPr>
          <p:nvPr>
            <p:ph type="pic" sz="quarter" idx="14"/>
          </p:nvPr>
        </p:nvSpPr>
        <p:spPr>
          <a:xfrm>
            <a:off x="6114474" y="2733965"/>
            <a:ext cx="2800926" cy="1736434"/>
          </a:xfrm>
          <a:prstGeom prst="roundRect">
            <a:avLst>
              <a:gd name="adj" fmla="val 4027"/>
            </a:avLst>
          </a:pr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Inter" panose="02000503000000020004" charset="0"/>
                <a:ea typeface="Inter" panose="02000503000000020004" charset="0"/>
                <a:cs typeface="Inter" panose="02000503000000020004" charset="0"/>
              </a:defRPr>
            </a:lvl1pPr>
          </a:lstStyle>
          <a:p>
            <a:fld id="{D955F040-ED43-464F-96F2-927121FE6FD0}"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Inter" panose="02000503000000020004" charset="0"/>
                <a:ea typeface="Inter" panose="02000503000000020004" charset="0"/>
                <a:cs typeface="Inter" panose="02000503000000020004"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Inter" panose="02000503000000020004" charset="0"/>
                <a:ea typeface="Inter" panose="02000503000000020004" charset="0"/>
                <a:cs typeface="Inter" panose="02000503000000020004" charset="0"/>
              </a:defRPr>
            </a:lvl1pPr>
          </a:lstStyle>
          <a:p>
            <a:fld id="{C95CE31C-667C-455E-B312-3B73BAEC61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685800" rtl="0" eaLnBrk="1" latinLnBrk="0" hangingPunct="1">
        <a:lnSpc>
          <a:spcPct val="90000"/>
        </a:lnSpc>
        <a:spcBef>
          <a:spcPct val="0"/>
        </a:spcBef>
        <a:buNone/>
        <a:defRPr sz="3300" kern="1200">
          <a:solidFill>
            <a:schemeClr val="tx1"/>
          </a:solidFill>
          <a:latin typeface="Inter" panose="02000503000000020004" charset="0"/>
          <a:ea typeface="Philosopher" panose="00000500000000000000" charset="0"/>
          <a:cs typeface="Inter" panose="0200050300000002000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Inter" panose="02000503000000020004" charset="0"/>
          <a:ea typeface="Inter" panose="02000503000000020004" charset="0"/>
          <a:cs typeface="Inter" panose="0200050300000002000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Inter" panose="02000503000000020004" charset="0"/>
          <a:ea typeface="Inter" panose="02000503000000020004" charset="0"/>
          <a:cs typeface="Inter" panose="0200050300000002000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Inter" panose="02000503000000020004" charset="0"/>
          <a:ea typeface="Inter" panose="02000503000000020004" charset="0"/>
          <a:cs typeface="Inter" panose="0200050300000002000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Inter" panose="02000503000000020004" charset="0"/>
          <a:ea typeface="Inter" panose="02000503000000020004" charset="0"/>
          <a:cs typeface="Inter" panose="0200050300000002000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Inter" panose="02000503000000020004" charset="0"/>
          <a:ea typeface="Inter" panose="02000503000000020004" charset="0"/>
          <a:cs typeface="Inter" panose="0200050300000002000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902970" y="1184910"/>
            <a:ext cx="7247890" cy="1325880"/>
          </a:xfrm>
          <a:prstGeom prst="rect">
            <a:avLst/>
          </a:prstGeom>
        </p:spPr>
        <p:txBody>
          <a:bodyPr vert="horz" lIns="91440" tIns="45720" rIns="91440" bIns="45720" rtlCol="0" anchor="ctr">
            <a:normAutofit fontScale="90000"/>
          </a:bodyPr>
          <a:p>
            <a:pPr algn="ctr"/>
            <a:r>
              <a:rPr lang="en-IN" altLang="en-US" b="1" i="1" u="sng" dirty="0">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 </a:t>
            </a:r>
            <a:r>
              <a:rPr lang="en-US" b="1" i="1" u="sng" dirty="0">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PLANIFY-</a:t>
            </a:r>
            <a:br>
              <a:rPr lang="en-US" b="1" i="1" u="sng" dirty="0">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br>
            <a:r>
              <a:rPr lang="en-US" b="1" i="1" u="sng" dirty="0">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TASK REMAINDER</a:t>
            </a:r>
            <a:r>
              <a:rPr lang="en-IN" altLang="en-US" b="1" i="1" u="sng" dirty="0">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 WEBSITE</a:t>
            </a:r>
            <a:br>
              <a:rPr lang="zh-CN" altLang="en-US">
                <a:cs typeface="Inter" panose="02000503000000020004" charset="0"/>
              </a:rPr>
            </a:br>
            <a:endParaRPr lang="en-GB" altLang="en-US"/>
          </a:p>
        </p:txBody>
      </p:sp>
      <p:grpSp>
        <p:nvGrpSpPr>
          <p:cNvPr id="2" name="Group 1"/>
          <p:cNvGrpSpPr/>
          <p:nvPr/>
        </p:nvGrpSpPr>
        <p:grpSpPr>
          <a:xfrm>
            <a:off x="0" y="0"/>
            <a:ext cx="9144000" cy="5143500"/>
            <a:chOff x="0" y="0"/>
            <a:chExt cx="14400" cy="8100"/>
          </a:xfrm>
        </p:grpSpPr>
        <p:sp>
          <p:nvSpPr>
            <p:cNvPr id="9" name="矩形 8"/>
            <p:cNvSpPr/>
            <p:nvPr/>
          </p:nvSpPr>
          <p:spPr>
            <a:xfrm>
              <a:off x="0" y="0"/>
              <a:ext cx="1546" cy="8100"/>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 name="矩形 8"/>
            <p:cNvSpPr/>
            <p:nvPr/>
          </p:nvSpPr>
          <p:spPr>
            <a:xfrm>
              <a:off x="12716" y="0"/>
              <a:ext cx="1684" cy="8100"/>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8" name="矩形 8"/>
            <p:cNvSpPr/>
            <p:nvPr/>
          </p:nvSpPr>
          <p:spPr>
            <a:xfrm rot="5400000">
              <a:off x="6418" y="-6311"/>
              <a:ext cx="1421" cy="14043"/>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矩形 8"/>
            <p:cNvSpPr/>
            <p:nvPr/>
          </p:nvSpPr>
          <p:spPr>
            <a:xfrm rot="5400000">
              <a:off x="6613" y="562"/>
              <a:ext cx="1421" cy="13656"/>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sp>
        <p:nvSpPr>
          <p:cNvPr id="11" name="Text Box 10"/>
          <p:cNvSpPr txBox="1"/>
          <p:nvPr/>
        </p:nvSpPr>
        <p:spPr>
          <a:xfrm>
            <a:off x="2661920" y="2635885"/>
            <a:ext cx="3731895" cy="1271905"/>
          </a:xfrm>
          <a:prstGeom prst="rect">
            <a:avLst/>
          </a:prstGeom>
          <a:noFill/>
        </p:spPr>
        <p:txBody>
          <a:bodyPr wrap="square" rtlCol="0">
            <a:noAutofit/>
          </a:bodyPr>
          <a:p>
            <a:r>
              <a:rPr lang="en-IN" altLang="en-GB" sz="1600">
                <a:latin typeface="Times New Roman" panose="02020603050405020304" charset="0"/>
                <a:cs typeface="Times New Roman" panose="02020603050405020304" charset="0"/>
              </a:rPr>
              <a:t>                                </a:t>
            </a:r>
            <a:r>
              <a:rPr lang="en-IN" altLang="en-GB" b="1">
                <a:latin typeface="Times New Roman" panose="02020603050405020304" charset="0"/>
                <a:cs typeface="Times New Roman" panose="02020603050405020304" charset="0"/>
              </a:rPr>
              <a:t>BY</a:t>
            </a:r>
            <a:endParaRPr lang="en-IN" altLang="en-GB" b="1">
              <a:latin typeface="Times New Roman" panose="02020603050405020304" charset="0"/>
              <a:cs typeface="Times New Roman" panose="02020603050405020304" charset="0"/>
            </a:endParaRPr>
          </a:p>
          <a:p>
            <a:r>
              <a:rPr lang="en-IN" altLang="en-GB" sz="1400">
                <a:latin typeface="Times New Roman" panose="02020603050405020304" charset="0"/>
                <a:cs typeface="Times New Roman" panose="02020603050405020304" charset="0"/>
              </a:rPr>
              <a:t>            R.NAMRATHA    - 22N31A12F2</a:t>
            </a:r>
            <a:endParaRPr lang="en-IN" altLang="en-GB" sz="1400">
              <a:latin typeface="Times New Roman" panose="02020603050405020304" charset="0"/>
              <a:cs typeface="Times New Roman" panose="02020603050405020304" charset="0"/>
            </a:endParaRPr>
          </a:p>
          <a:p>
            <a:r>
              <a:rPr lang="en-IN" altLang="en-GB" sz="1400">
                <a:latin typeface="Times New Roman" panose="02020603050405020304" charset="0"/>
                <a:cs typeface="Times New Roman" panose="02020603050405020304" charset="0"/>
              </a:rPr>
              <a:t>      </a:t>
            </a:r>
            <a:endParaRPr lang="en-IN" altLang="en-GB" sz="140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rcRect/>
          <a:stretch>
            <a:fillRect/>
          </a:stretch>
        </p:blipFill>
        <p:spPr>
          <a:xfrm>
            <a:off x="635" y="584200"/>
            <a:ext cx="9143365" cy="4559300"/>
          </a:xfrm>
          <a:prstGeom prst="rect">
            <a:avLst/>
          </a:prstGeom>
          <a:ln>
            <a:solidFill>
              <a:schemeClr val="accent1"/>
            </a:solidFill>
          </a:ln>
        </p:spPr>
      </p:pic>
      <p:sp>
        <p:nvSpPr>
          <p:cNvPr id="2" name="Text Box 1"/>
          <p:cNvSpPr txBox="1"/>
          <p:nvPr/>
        </p:nvSpPr>
        <p:spPr>
          <a:xfrm>
            <a:off x="3302635" y="0"/>
            <a:ext cx="4631690" cy="583565"/>
          </a:xfrm>
          <a:prstGeom prst="rect">
            <a:avLst/>
          </a:prstGeom>
          <a:noFill/>
        </p:spPr>
        <p:txBody>
          <a:bodyPr wrap="square" rtlCol="0">
            <a:spAutoFit/>
          </a:bodyPr>
          <a:p>
            <a:pPr algn="just"/>
            <a:r>
              <a:rPr lang="en-IN" altLang="en-GB" sz="3200" b="1" i="1" u="sng">
                <a:latin typeface="Times New Roman" panose="02020603050405020304" charset="0"/>
                <a:cs typeface="Times New Roman" panose="02020603050405020304" charset="0"/>
              </a:rPr>
              <a:t>RESULTS</a:t>
            </a:r>
            <a:endParaRPr lang="en-IN" altLang="en-GB" sz="3200" b="1" i="1" u="sng">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9144635" cy="51428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a:stretch>
            <a:fillRect/>
          </a:stretch>
        </p:blipFill>
        <p:spPr>
          <a:xfrm>
            <a:off x="0" y="635"/>
            <a:ext cx="9144000" cy="51428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35" y="0"/>
            <a:ext cx="9143365" cy="51441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rcRect t="177" r="13169"/>
          <a:stretch>
            <a:fillRect/>
          </a:stretch>
        </p:blipFill>
        <p:spPr>
          <a:xfrm>
            <a:off x="800100" y="594995"/>
            <a:ext cx="7667625" cy="36880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7" y="-635"/>
            <a:ext cx="9144000" cy="5144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317" y="0"/>
            <a:ext cx="9144000" cy="5144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0"/>
            <a:ext cx="9143365"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1"/>
          <p:cNvGrpSpPr/>
          <p:nvPr/>
        </p:nvGrpSpPr>
        <p:grpSpPr>
          <a:xfrm>
            <a:off x="0" y="0"/>
            <a:ext cx="9144000" cy="5143500"/>
            <a:chOff x="0" y="0"/>
            <a:chExt cx="14400" cy="8100"/>
          </a:xfrm>
        </p:grpSpPr>
        <p:sp>
          <p:nvSpPr>
            <p:cNvPr id="9" name="矩形 8"/>
            <p:cNvSpPr/>
            <p:nvPr/>
          </p:nvSpPr>
          <p:spPr>
            <a:xfrm>
              <a:off x="0" y="0"/>
              <a:ext cx="1546" cy="8100"/>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7" name="矩形 8"/>
            <p:cNvSpPr/>
            <p:nvPr/>
          </p:nvSpPr>
          <p:spPr>
            <a:xfrm>
              <a:off x="12716" y="0"/>
              <a:ext cx="1684" cy="8100"/>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8" name="矩形 8"/>
            <p:cNvSpPr/>
            <p:nvPr/>
          </p:nvSpPr>
          <p:spPr>
            <a:xfrm rot="5400000">
              <a:off x="6418" y="-6311"/>
              <a:ext cx="1421" cy="14043"/>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10" name="矩形 8"/>
            <p:cNvSpPr/>
            <p:nvPr/>
          </p:nvSpPr>
          <p:spPr>
            <a:xfrm rot="5400000">
              <a:off x="6613" y="562"/>
              <a:ext cx="1421" cy="13656"/>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grpSp>
      <p:sp>
        <p:nvSpPr>
          <p:cNvPr id="4" name="Text Box 3"/>
          <p:cNvSpPr txBox="1"/>
          <p:nvPr/>
        </p:nvSpPr>
        <p:spPr>
          <a:xfrm>
            <a:off x="3148965" y="159385"/>
            <a:ext cx="5669915" cy="583565"/>
          </a:xfrm>
          <a:prstGeom prst="rect">
            <a:avLst/>
          </a:prstGeom>
          <a:noFill/>
        </p:spPr>
        <p:txBody>
          <a:bodyPr wrap="square" rtlCol="0">
            <a:spAutoFit/>
          </a:bodyPr>
          <a:p>
            <a:r>
              <a:rPr lang="en-IN" altLang="en-GB" sz="3200" b="1" u="sng">
                <a:latin typeface="Times New Roman" panose="02020603050405020304" charset="0"/>
                <a:cs typeface="Times New Roman" panose="02020603050405020304" charset="0"/>
              </a:rPr>
              <a:t>AGENDA</a:t>
            </a:r>
            <a:endParaRPr lang="en-IN" altLang="en-GB" sz="3200" b="1" u="sng">
              <a:latin typeface="Times New Roman" panose="02020603050405020304" charset="0"/>
              <a:cs typeface="Times New Roman" panose="02020603050405020304" charset="0"/>
            </a:endParaRPr>
          </a:p>
        </p:txBody>
      </p:sp>
      <p:sp>
        <p:nvSpPr>
          <p:cNvPr id="5" name="Text Box 4"/>
          <p:cNvSpPr txBox="1"/>
          <p:nvPr/>
        </p:nvSpPr>
        <p:spPr>
          <a:xfrm>
            <a:off x="1103630" y="970915"/>
            <a:ext cx="6067425" cy="1938020"/>
          </a:xfrm>
          <a:prstGeom prst="rect">
            <a:avLst/>
          </a:prstGeom>
          <a:noFill/>
        </p:spPr>
        <p:txBody>
          <a:bodyPr wrap="square" rtlCol="0">
            <a:spAutoFit/>
          </a:bodyPr>
          <a:p>
            <a:pPr marL="342900" indent="-342900">
              <a:buFont typeface="Wingdings" panose="05000000000000000000" pitchFamily="2" charset="2"/>
              <a:buChar char="Ø"/>
            </a:pPr>
            <a:r>
              <a:rPr lang="en-US" sz="2400" dirty="0">
                <a:latin typeface="Times New Roman" panose="02020603050405020304" charset="0"/>
                <a:cs typeface="Times New Roman" panose="02020603050405020304" charset="0"/>
                <a:sym typeface="+mn-ea"/>
              </a:rPr>
              <a:t>Introductio</a:t>
            </a:r>
            <a:r>
              <a:rPr lang="en-IN" altLang="en-US" sz="2400" dirty="0">
                <a:latin typeface="Times New Roman" panose="02020603050405020304" charset="0"/>
                <a:cs typeface="Times New Roman" panose="02020603050405020304" charset="0"/>
                <a:sym typeface="+mn-ea"/>
              </a:rPr>
              <a:t>n</a:t>
            </a:r>
            <a:endParaRPr lang="en-US" sz="2400" dirty="0">
              <a:latin typeface="Times New Roman" panose="02020603050405020304" charset="0"/>
              <a:cs typeface="Times New Roman" panose="02020603050405020304" charset="0"/>
            </a:endParaRPr>
          </a:p>
          <a:p>
            <a:pPr marL="342900" indent="-342900">
              <a:buFont typeface="Wingdings" panose="05000000000000000000" pitchFamily="2" charset="2"/>
              <a:buChar char="Ø"/>
            </a:pPr>
            <a:r>
              <a:rPr lang="en-IN" altLang="en-US" sz="2400" dirty="0">
                <a:latin typeface="Times New Roman" panose="02020603050405020304" charset="0"/>
                <a:cs typeface="Times New Roman" panose="02020603050405020304" charset="0"/>
                <a:sym typeface="+mn-ea"/>
              </a:rPr>
              <a:t>System </a:t>
            </a:r>
            <a:r>
              <a:rPr lang="en-US" sz="2400" dirty="0">
                <a:latin typeface="Times New Roman" panose="02020603050405020304" charset="0"/>
                <a:cs typeface="Times New Roman" panose="02020603050405020304" charset="0"/>
                <a:sym typeface="+mn-ea"/>
              </a:rPr>
              <a:t>Requirements</a:t>
            </a:r>
            <a:endParaRPr lang="en-US" sz="2400" dirty="0">
              <a:latin typeface="Times New Roman" panose="02020603050405020304" charset="0"/>
              <a:cs typeface="Times New Roman" panose="02020603050405020304" charset="0"/>
              <a:sym typeface="+mn-ea"/>
            </a:endParaRPr>
          </a:p>
          <a:p>
            <a:pPr marL="342900" indent="-342900">
              <a:buFont typeface="Wingdings" panose="05000000000000000000" pitchFamily="2" charset="2"/>
              <a:buChar char="Ø"/>
            </a:pPr>
            <a:r>
              <a:rPr lang="en-IN" altLang="en-US" sz="2400" dirty="0">
                <a:latin typeface="Times New Roman" panose="02020603050405020304" charset="0"/>
                <a:cs typeface="Times New Roman" panose="02020603050405020304" charset="0"/>
                <a:sym typeface="+mn-ea"/>
              </a:rPr>
              <a:t>Application Description</a:t>
            </a:r>
            <a:endParaRPr lang="en-US" sz="2400" dirty="0">
              <a:latin typeface="Times New Roman" panose="02020603050405020304" charset="0"/>
              <a:cs typeface="Times New Roman" panose="02020603050405020304" charset="0"/>
            </a:endParaRPr>
          </a:p>
          <a:p>
            <a:pPr marL="342900" indent="-342900">
              <a:buFont typeface="Wingdings" panose="05000000000000000000" pitchFamily="2" charset="2"/>
              <a:buChar char="Ø"/>
            </a:pPr>
            <a:r>
              <a:rPr lang="en-US" sz="2400" dirty="0">
                <a:latin typeface="Times New Roman" panose="02020603050405020304" charset="0"/>
                <a:cs typeface="Times New Roman" panose="02020603050405020304" charset="0"/>
                <a:sym typeface="+mn-ea"/>
              </a:rPr>
              <a:t>Source Code</a:t>
            </a:r>
            <a:endParaRPr lang="en-US" sz="2400" dirty="0">
              <a:latin typeface="Times New Roman" panose="02020603050405020304" charset="0"/>
              <a:cs typeface="Times New Roman" panose="02020603050405020304" charset="0"/>
            </a:endParaRPr>
          </a:p>
          <a:p>
            <a:pPr marL="342900" indent="-342900">
              <a:buFont typeface="Wingdings" panose="05000000000000000000" pitchFamily="2" charset="2"/>
              <a:buChar char="Ø"/>
            </a:pPr>
            <a:r>
              <a:rPr lang="en-US" sz="2400" dirty="0">
                <a:latin typeface="Times New Roman" panose="02020603050405020304" charset="0"/>
                <a:cs typeface="Times New Roman" panose="02020603050405020304" charset="0"/>
                <a:sym typeface="+mn-ea"/>
              </a:rPr>
              <a:t>Result</a:t>
            </a:r>
            <a:r>
              <a:rPr lang="en-IN" altLang="en-US" sz="2400" dirty="0">
                <a:latin typeface="Times New Roman" panose="02020603050405020304" charset="0"/>
                <a:cs typeface="Times New Roman" panose="02020603050405020304" charset="0"/>
                <a:sym typeface="+mn-ea"/>
              </a:rPr>
              <a:t>s</a:t>
            </a:r>
            <a:endParaRPr lang="en-IN" altLang="en-US" sz="2400" dirty="0">
              <a:latin typeface="Times New Roman" panose="02020603050405020304" charset="0"/>
              <a:cs typeface="Times New Roman" panose="02020603050405020304"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17" y="-952"/>
            <a:ext cx="9144000" cy="514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317" y="0"/>
            <a:ext cx="9144000" cy="514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317" y="-635"/>
            <a:ext cx="9144000" cy="5144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471011" y="859870"/>
            <a:ext cx="3571874" cy="357187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26" name="椭圆 25"/>
          <p:cNvSpPr/>
          <p:nvPr/>
        </p:nvSpPr>
        <p:spPr>
          <a:xfrm>
            <a:off x="3086099" y="1100218"/>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4" name="椭圆 33"/>
          <p:cNvSpPr/>
          <p:nvPr/>
        </p:nvSpPr>
        <p:spPr>
          <a:xfrm>
            <a:off x="3900487" y="2207500"/>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7" name="椭圆 36"/>
          <p:cNvSpPr/>
          <p:nvPr/>
        </p:nvSpPr>
        <p:spPr>
          <a:xfrm>
            <a:off x="3771899" y="3429080"/>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0" name="椭圆 39"/>
          <p:cNvSpPr/>
          <p:nvPr/>
        </p:nvSpPr>
        <p:spPr>
          <a:xfrm>
            <a:off x="2886073" y="4285535"/>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pic>
        <p:nvPicPr>
          <p:cNvPr id="10" name="图片 9"/>
          <p:cNvPicPr>
            <a:picLocks noChangeAspect="1"/>
          </p:cNvPicPr>
          <p:nvPr/>
        </p:nvPicPr>
        <p:blipFill rotWithShape="1">
          <a:blip r:embed="rId1"/>
          <a:srcRect/>
          <a:stretch>
            <a:fillRect/>
          </a:stretch>
        </p:blipFill>
        <p:spPr>
          <a:xfrm>
            <a:off x="885348" y="1274207"/>
            <a:ext cx="2743201" cy="2743201"/>
          </a:xfrm>
          <a:prstGeom prst="ellipse">
            <a:avLst/>
          </a:prstGeom>
        </p:spPr>
      </p:pic>
      <p:sp>
        <p:nvSpPr>
          <p:cNvPr id="4" name="Text Box 3"/>
          <p:cNvSpPr txBox="1"/>
          <p:nvPr/>
        </p:nvSpPr>
        <p:spPr>
          <a:xfrm>
            <a:off x="4635500" y="2061210"/>
            <a:ext cx="4225925" cy="829945"/>
          </a:xfrm>
          <a:prstGeom prst="rect">
            <a:avLst/>
          </a:prstGeom>
          <a:noFill/>
        </p:spPr>
        <p:txBody>
          <a:bodyPr wrap="square" rtlCol="0">
            <a:spAutoFit/>
          </a:bodyPr>
          <a:p>
            <a:r>
              <a:rPr lang="en-IN" altLang="en-GB" sz="4800" b="1" i="1">
                <a:latin typeface="Times New Roman" panose="02020603050405020304" charset="0"/>
                <a:cs typeface="Times New Roman" panose="02020603050405020304" charset="0"/>
              </a:rPr>
              <a:t>THANK YOU !!</a:t>
            </a:r>
            <a:endParaRPr lang="en-IN" altLang="en-GB" sz="4800" b="1" i="1">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2"/>
          <a:srcRect b="-1163"/>
          <a:stretch>
            <a:fillRect/>
          </a:stretch>
        </p:blipFill>
        <p:spPr>
          <a:xfrm>
            <a:off x="843915" y="1226820"/>
            <a:ext cx="2791460" cy="2851785"/>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21435" y="494030"/>
            <a:ext cx="3317875" cy="583565"/>
          </a:xfrm>
          <a:prstGeom prst="rect">
            <a:avLst/>
          </a:prstGeom>
          <a:noFill/>
        </p:spPr>
        <p:txBody>
          <a:bodyPr wrap="square" rtlCol="0">
            <a:spAutoFit/>
          </a:bodyPr>
          <a:p>
            <a:r>
              <a:rPr lang="en-IN" altLang="en-GB" sz="3200" b="1" i="1" u="sng">
                <a:latin typeface="Times New Roman" panose="02020603050405020304" charset="0"/>
                <a:cs typeface="Times New Roman" panose="02020603050405020304" charset="0"/>
                <a:sym typeface="+mn-ea"/>
              </a:rPr>
              <a:t>INTRODUCTION</a:t>
            </a:r>
            <a:endParaRPr lang="en-GB" altLang="en-US" sz="3200"/>
          </a:p>
        </p:txBody>
      </p:sp>
      <p:sp>
        <p:nvSpPr>
          <p:cNvPr id="3" name="Text Box 2"/>
          <p:cNvSpPr txBox="1"/>
          <p:nvPr/>
        </p:nvSpPr>
        <p:spPr>
          <a:xfrm>
            <a:off x="150495" y="1249680"/>
            <a:ext cx="5953125" cy="3692525"/>
          </a:xfrm>
          <a:prstGeom prst="rect">
            <a:avLst/>
          </a:prstGeom>
          <a:noFill/>
        </p:spPr>
        <p:txBody>
          <a:bodyPr wrap="square" rtlCol="0">
            <a:spAutoFit/>
          </a:bodyPr>
          <a:p>
            <a:pPr algn="just"/>
            <a:r>
              <a:rPr lang="en-US" altLang="en-GB">
                <a:latin typeface="Times New Roman" panose="02020603050405020304" charset="0"/>
                <a:cs typeface="Times New Roman" panose="02020603050405020304" charset="0"/>
                <a:sym typeface="+mn-ea"/>
              </a:rPr>
              <a:t>Planify - Task Reminder is a smart and efficient task management application designed to help users stay organized and productive. Whether it’s an urgent task, a long-term goal, or a personal commitment, Planify ensures that you never miss an important deadline. With features like emergency task prioritization, categorized task input, and an organized task list, users can seamlessly manage their daily activities. The application also includes progress tracking, calendar integration, and a chatbox for collaboration, making it an all-in-one productivity tool. Planify simplifies task management, helping users focus on what truly matters while staying on top of their schedules.</a:t>
            </a:r>
            <a:endParaRPr lang="zh-CN" altLang="en-US">
              <a:latin typeface="Times New Roman" panose="02020603050405020304" charset="0"/>
              <a:cs typeface="Times New Roman" panose="02020603050405020304" charset="0"/>
            </a:endParaRPr>
          </a:p>
          <a:p>
            <a:pPr algn="just"/>
            <a:endParaRPr lang="en-GB" altLang="en-US"/>
          </a:p>
        </p:txBody>
      </p:sp>
      <p:pic>
        <p:nvPicPr>
          <p:cNvPr id="4" name="Picture 3"/>
          <p:cNvPicPr>
            <a:picLocks noChangeAspect="1"/>
          </p:cNvPicPr>
          <p:nvPr/>
        </p:nvPicPr>
        <p:blipFill>
          <a:blip r:embed="rId1"/>
          <a:stretch>
            <a:fillRect/>
          </a:stretch>
        </p:blipFill>
        <p:spPr>
          <a:xfrm>
            <a:off x="6355080" y="0"/>
            <a:ext cx="278892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676400" cy="5143500"/>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pic>
        <p:nvPicPr>
          <p:cNvPr id="8" name="图片 7"/>
          <p:cNvPicPr>
            <a:picLocks noChangeAspect="1"/>
          </p:cNvPicPr>
          <p:nvPr/>
        </p:nvPicPr>
        <p:blipFill>
          <a:blip r:embed="rId1"/>
          <a:stretch>
            <a:fillRect/>
          </a:stretch>
        </p:blipFill>
        <p:spPr>
          <a:xfrm>
            <a:off x="247799" y="832247"/>
            <a:ext cx="2319337" cy="3479006"/>
          </a:xfrm>
          <a:prstGeom prst="rect">
            <a:avLst/>
          </a:prstGeom>
        </p:spPr>
      </p:pic>
      <p:grpSp>
        <p:nvGrpSpPr>
          <p:cNvPr id="39" name="组合 38"/>
          <p:cNvGrpSpPr/>
          <p:nvPr/>
        </p:nvGrpSpPr>
        <p:grpSpPr>
          <a:xfrm>
            <a:off x="2157244" y="1689467"/>
            <a:ext cx="1666939" cy="1423936"/>
            <a:chOff x="2157244" y="1787525"/>
            <a:chExt cx="1666939" cy="1423936"/>
          </a:xfrm>
        </p:grpSpPr>
        <p:sp>
          <p:nvSpPr>
            <p:cNvPr id="27" name="矩形 26"/>
            <p:cNvSpPr/>
            <p:nvPr/>
          </p:nvSpPr>
          <p:spPr bwMode="auto">
            <a:xfrm>
              <a:off x="2157244" y="1787525"/>
              <a:ext cx="1666939" cy="645160"/>
            </a:xfrm>
            <a:prstGeom prst="rect">
              <a:avLst/>
            </a:prstGeom>
            <a:noFill/>
            <a:ln>
              <a:noFill/>
            </a:ln>
          </p:spPr>
          <p:txBody>
            <a:bodyPr wrap="square" rtlCol="0">
              <a:spAutoFit/>
            </a:bodyPr>
            <a:lstStyle/>
            <a:p>
              <a:pPr algn="ctr" defTabSz="457200"/>
              <a:endParaRPr lang="zh-CN" altLang="en-US" sz="3600" b="1">
                <a:ln w="38100">
                  <a:noFill/>
                </a:ln>
                <a:solidFill>
                  <a:schemeClr val="bg1"/>
                </a:solidFill>
                <a:latin typeface="+mj-ea"/>
                <a:ea typeface="+mj-ea"/>
                <a:cs typeface="Inter" panose="02000503000000020004" charset="0"/>
                <a:sym typeface="Inter" panose="02000503000000020004" charset="0"/>
              </a:endParaRPr>
            </a:p>
          </p:txBody>
        </p:sp>
        <p:sp>
          <p:nvSpPr>
            <p:cNvPr id="28" name="矩形 27"/>
            <p:cNvSpPr/>
            <p:nvPr/>
          </p:nvSpPr>
          <p:spPr>
            <a:xfrm>
              <a:off x="2250740" y="2958731"/>
              <a:ext cx="1540675" cy="252730"/>
            </a:xfrm>
            <a:prstGeom prst="rect">
              <a:avLst/>
            </a:prstGeom>
            <a:noFill/>
            <a:ln>
              <a:noFill/>
            </a:ln>
          </p:spPr>
          <p:txBody>
            <a:bodyPr wrap="square" rtlCol="0">
              <a:spAutoFit/>
            </a:bodyPr>
            <a:lstStyle/>
            <a:p>
              <a:pPr algn="dist" defTabSz="457200"/>
              <a:endParaRPr lang="en-US" altLang="zh-CN" sz="1050">
                <a:ln w="38100">
                  <a:noFill/>
                </a:ln>
                <a:solidFill>
                  <a:schemeClr val="bg1"/>
                </a:solidFill>
                <a:latin typeface="+mj-ea"/>
                <a:ea typeface="+mj-ea"/>
                <a:cs typeface="Inter" panose="02000503000000020004" charset="0"/>
                <a:sym typeface="Inter" panose="02000503000000020004" charset="0"/>
              </a:endParaRPr>
            </a:p>
          </p:txBody>
        </p:sp>
      </p:grpSp>
      <p:sp>
        <p:nvSpPr>
          <p:cNvPr id="2" name="文本框 1"/>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endParaRPr lang="en-US" altLang="zh-CN" sz="900">
              <a:solidFill>
                <a:schemeClr val="accent1"/>
              </a:solidFill>
              <a:cs typeface="Inter" panose="02000503000000020004" charset="0"/>
            </a:endParaRPr>
          </a:p>
        </p:txBody>
      </p:sp>
      <p:sp>
        <p:nvSpPr>
          <p:cNvPr id="30" name="文本框 29"/>
          <p:cNvSpPr txBox="1"/>
          <p:nvPr/>
        </p:nvSpPr>
        <p:spPr>
          <a:xfrm>
            <a:off x="228600" y="4032632"/>
            <a:ext cx="3641725" cy="26035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sz="1100" i="0" u="none" strike="noStrike" kern="1200" cap="none" spc="0" normalizeH="0" baseline="0" noProof="0">
                <a:ln w="19050">
                  <a:noFill/>
                </a:ln>
                <a:solidFill>
                  <a:schemeClr val="accent1"/>
                </a:solidFill>
                <a:effectLst/>
                <a:uLnTx/>
                <a:uFillTx/>
                <a:latin typeface="+mj-ea"/>
                <a:ea typeface="+mj-ea"/>
                <a:cs typeface="Inter" panose="02000503000000020004" charset="0"/>
                <a:sym typeface="Inter" panose="02000503000000020004" charset="0"/>
              </a:rPr>
              <a:t>.</a:t>
            </a:r>
            <a:endParaRPr kumimoji="0" sz="1100" i="0" u="none" strike="noStrike" kern="1200" cap="none" spc="0" normalizeH="0" baseline="0" noProof="0">
              <a:ln w="19050">
                <a:noFill/>
              </a:ln>
              <a:solidFill>
                <a:schemeClr val="accent1"/>
              </a:solidFill>
              <a:effectLst/>
              <a:uLnTx/>
              <a:uFillTx/>
              <a:latin typeface="+mj-ea"/>
              <a:ea typeface="+mj-ea"/>
              <a:cs typeface="Inter" panose="02000503000000020004" charset="0"/>
              <a:sym typeface="Inter" panose="02000503000000020004" charset="0"/>
            </a:endParaRPr>
          </a:p>
        </p:txBody>
      </p:sp>
      <p:sp>
        <p:nvSpPr>
          <p:cNvPr id="4" name="Text Box 3"/>
          <p:cNvSpPr txBox="1"/>
          <p:nvPr/>
        </p:nvSpPr>
        <p:spPr>
          <a:xfrm>
            <a:off x="3143250" y="1362075"/>
            <a:ext cx="5521325" cy="2861310"/>
          </a:xfrm>
          <a:prstGeom prst="rect">
            <a:avLst/>
          </a:prstGeom>
          <a:noFill/>
        </p:spPr>
        <p:txBody>
          <a:bodyPr wrap="square" rtlCol="0">
            <a:spAutoFit/>
          </a:bodyPr>
          <a:p>
            <a:pPr algn="just"/>
            <a:r>
              <a:rPr lang="en-US" altLang="en-GB">
                <a:latin typeface="Times New Roman" panose="02020603050405020304" charset="0"/>
                <a:cs typeface="Times New Roman" panose="02020603050405020304" charset="0"/>
              </a:rPr>
              <a:t>In traditional task management, people often rely on manual methods such as paper planners, sticky notes, or basic to-do lists on their phones. These methods lack efficiency, reminders, and proper categorization, making it easy to forget important tasks. Some digital applications provide task management features, but they may not prioritize urgent tasks, offer effective categorization, or provide real-time tracking. Additionally, collaboration and progress monitoring are often limited, making it difficult for users to stay consistently organized.</a:t>
            </a:r>
            <a:endParaRPr lang="en-US" altLang="en-GB">
              <a:latin typeface="Times New Roman" panose="02020603050405020304" charset="0"/>
              <a:cs typeface="Times New Roman" panose="02020603050405020304" charset="0"/>
            </a:endParaRPr>
          </a:p>
        </p:txBody>
      </p:sp>
      <p:sp>
        <p:nvSpPr>
          <p:cNvPr id="29" name="Text Box 28"/>
          <p:cNvSpPr txBox="1"/>
          <p:nvPr/>
        </p:nvSpPr>
        <p:spPr>
          <a:xfrm>
            <a:off x="3824605" y="533400"/>
            <a:ext cx="4419600" cy="1076325"/>
          </a:xfrm>
          <a:prstGeom prst="rect">
            <a:avLst/>
          </a:prstGeom>
          <a:noFill/>
        </p:spPr>
        <p:txBody>
          <a:bodyPr wrap="square" rtlCol="0">
            <a:spAutoFit/>
          </a:bodyPr>
          <a:p>
            <a:r>
              <a:rPr lang="en-IN" altLang="en-GB" sz="3200" b="1" i="1" u="sng">
                <a:latin typeface="Times New Roman" panose="02020603050405020304" charset="0"/>
                <a:cs typeface="Times New Roman" panose="02020603050405020304" charset="0"/>
              </a:rPr>
              <a:t>EXISTING SYSTEM</a:t>
            </a:r>
            <a:endParaRPr lang="en-IN" altLang="en-GB" sz="3200">
              <a:latin typeface="Times New Roman" panose="02020603050405020304" charset="0"/>
              <a:cs typeface="Times New Roman" panose="02020603050405020304" charset="0"/>
            </a:endParaRPr>
          </a:p>
          <a:p>
            <a:endParaRPr lang="en-IN" altLang="en-GB" sz="3200">
              <a:latin typeface="Times New Roman" panose="02020603050405020304" charset="0"/>
              <a:cs typeface="Times New Roman" panose="02020603050405020304" charset="0"/>
            </a:endParaRPr>
          </a:p>
        </p:txBody>
      </p:sp>
      <p:pic>
        <p:nvPicPr>
          <p:cNvPr id="35" name="Picture 34"/>
          <p:cNvPicPr>
            <a:picLocks noChangeAspect="1"/>
          </p:cNvPicPr>
          <p:nvPr/>
        </p:nvPicPr>
        <p:blipFill>
          <a:blip r:embed="rId2"/>
          <a:stretch>
            <a:fillRect/>
          </a:stretch>
        </p:blipFill>
        <p:spPr>
          <a:xfrm>
            <a:off x="247650" y="832485"/>
            <a:ext cx="2320290" cy="34785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a:xfrm>
            <a:off x="7467600" y="0"/>
            <a:ext cx="1676400" cy="5143500"/>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pic>
        <p:nvPicPr>
          <p:cNvPr id="8" name="图片 7"/>
          <p:cNvPicPr>
            <a:picLocks noChangeAspect="1"/>
          </p:cNvPicPr>
          <p:nvPr/>
        </p:nvPicPr>
        <p:blipFill>
          <a:blip r:embed="rId1"/>
          <a:stretch>
            <a:fillRect/>
          </a:stretch>
        </p:blipFill>
        <p:spPr>
          <a:xfrm>
            <a:off x="6089650" y="929640"/>
            <a:ext cx="2612390" cy="3479165"/>
          </a:xfrm>
          <a:prstGeom prst="rect">
            <a:avLst/>
          </a:prstGeom>
        </p:spPr>
      </p:pic>
      <p:sp>
        <p:nvSpPr>
          <p:cNvPr id="2" name="Text Box 1"/>
          <p:cNvSpPr txBox="1"/>
          <p:nvPr/>
        </p:nvSpPr>
        <p:spPr>
          <a:xfrm>
            <a:off x="1002030" y="471805"/>
            <a:ext cx="4046855" cy="583565"/>
          </a:xfrm>
          <a:prstGeom prst="rect">
            <a:avLst/>
          </a:prstGeom>
          <a:noFill/>
        </p:spPr>
        <p:txBody>
          <a:bodyPr wrap="square" rtlCol="0">
            <a:spAutoFit/>
          </a:bodyPr>
          <a:p>
            <a:r>
              <a:rPr lang="en-IN" altLang="en-GB" sz="3200" b="1" i="1" u="sng">
                <a:latin typeface="Times New Roman" panose="02020603050405020304" charset="0"/>
                <a:cs typeface="Times New Roman" panose="02020603050405020304" charset="0"/>
              </a:rPr>
              <a:t>PROPOSED SYSTEM</a:t>
            </a:r>
            <a:endParaRPr lang="en-IN" altLang="en-GB" sz="3200" b="1" i="1" u="sng">
              <a:latin typeface="Times New Roman" panose="02020603050405020304" charset="0"/>
              <a:cs typeface="Times New Roman" panose="02020603050405020304" charset="0"/>
            </a:endParaRPr>
          </a:p>
        </p:txBody>
      </p:sp>
      <p:sp>
        <p:nvSpPr>
          <p:cNvPr id="4" name="Text Box 3"/>
          <p:cNvSpPr txBox="1"/>
          <p:nvPr/>
        </p:nvSpPr>
        <p:spPr>
          <a:xfrm>
            <a:off x="402590" y="1318260"/>
            <a:ext cx="5461635" cy="2878455"/>
          </a:xfrm>
          <a:prstGeom prst="rect">
            <a:avLst/>
          </a:prstGeom>
          <a:noFill/>
        </p:spPr>
        <p:txBody>
          <a:bodyPr wrap="square" rtlCol="0">
            <a:noAutofit/>
          </a:bodyPr>
          <a:p>
            <a:pPr algn="just">
              <a:lnSpc>
                <a:spcPct val="100000"/>
              </a:lnSpc>
            </a:pPr>
            <a:r>
              <a:rPr lang="en-US" altLang="en-GB">
                <a:latin typeface="Times New Roman" panose="02020603050405020304" charset="0"/>
                <a:cs typeface="Times New Roman" panose="02020603050405020304" charset="0"/>
              </a:rPr>
              <a:t>Planify offers a structured and efficient way to manage tasks by integrating automated reminders, task categorization, and progress tracking in a single platform. It allows users to prioritize emergency tasks, classify tasks as short-term or long-term, and view them in an organized manner. With features like calendar integration, chatbox support, and a dedicated dashboard, Planify ensures seamless task management. The system enhances productivity by reducing the chances of missing deadlines while providing a user-friendly interface for easy navigation and task organization.</a:t>
            </a:r>
            <a:endParaRPr lang="en-US" altLang="en-GB">
              <a:latin typeface="Times New Roman" panose="02020603050405020304" charset="0"/>
              <a:cs typeface="Times New Roman" panose="02020603050405020304" charset="0"/>
            </a:endParaRPr>
          </a:p>
        </p:txBody>
      </p:sp>
      <p:pic>
        <p:nvPicPr>
          <p:cNvPr id="12" name="Picture 11"/>
          <p:cNvPicPr/>
          <p:nvPr/>
        </p:nvPicPr>
        <p:blipFill>
          <a:blip r:embed="rId2"/>
          <a:srcRect/>
          <a:stretch>
            <a:fillRect/>
          </a:stretch>
        </p:blipFill>
        <p:spPr>
          <a:xfrm>
            <a:off x="6089650" y="930275"/>
            <a:ext cx="2804795" cy="34785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7510" y="960120"/>
            <a:ext cx="8369300" cy="3971925"/>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2" name="矩形 1"/>
          <p:cNvSpPr/>
          <p:nvPr>
            <p:custDataLst>
              <p:tags r:id="rId1"/>
            </p:custDataLst>
          </p:nvPr>
        </p:nvSpPr>
        <p:spPr>
          <a:xfrm>
            <a:off x="1712595" y="201930"/>
            <a:ext cx="5933440" cy="706120"/>
          </a:xfrm>
          <a:prstGeom prst="rect">
            <a:avLst/>
          </a:prstGeom>
          <a:noFill/>
          <a:ln>
            <a:noFill/>
          </a:ln>
        </p:spPr>
        <p:txBody>
          <a:bodyPr wrap="square" rtlCol="0">
            <a:noAutofit/>
          </a:bodyPr>
          <a:lstStyle/>
          <a:p>
            <a:endParaRPr lang="zh-CN" altLang="en-US" sz="2400">
              <a:ln w="38100">
                <a:noFill/>
              </a:ln>
              <a:solidFill>
                <a:schemeClr val="bg1"/>
              </a:solidFill>
              <a:latin typeface="+mj-ea"/>
              <a:ea typeface="+mj-ea"/>
              <a:cs typeface="Inter" panose="02000503000000020004" charset="0"/>
              <a:sym typeface="+mn-lt"/>
            </a:endParaRPr>
          </a:p>
        </p:txBody>
      </p:sp>
      <p:sp>
        <p:nvSpPr>
          <p:cNvPr id="3" name="文本框 2"/>
          <p:cNvSpPr txBox="1"/>
          <p:nvPr>
            <p:custDataLst>
              <p:tags r:id="rId2"/>
            </p:custDataLst>
          </p:nvPr>
        </p:nvSpPr>
        <p:spPr>
          <a:xfrm>
            <a:off x="1621790" y="241300"/>
            <a:ext cx="6667500" cy="666750"/>
          </a:xfrm>
          <a:prstGeom prst="rect">
            <a:avLst/>
          </a:prstGeom>
          <a:noFill/>
        </p:spPr>
        <p:txBody>
          <a:bodyPr wrap="square" rtlCol="0">
            <a:no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r>
              <a:rPr lang="en-IN" altLang="en-US" sz="3200" b="1" i="1" u="sng">
                <a:solidFill>
                  <a:schemeClr val="tx1"/>
                </a:solidFill>
                <a:latin typeface="Times New Roman" panose="02020603050405020304" charset="0"/>
                <a:cs typeface="Times New Roman" panose="02020603050405020304" charset="0"/>
              </a:rPr>
              <a:t>SOFTWARE REQUIREMENTS</a:t>
            </a:r>
            <a:endParaRPr lang="en-IN" altLang="en-US" sz="3200" b="1" i="1" u="sng">
              <a:solidFill>
                <a:schemeClr val="tx1"/>
              </a:solidFill>
              <a:latin typeface="Times New Roman" panose="02020603050405020304" charset="0"/>
              <a:cs typeface="Times New Roman" panose="02020603050405020304" charset="0"/>
            </a:endParaRPr>
          </a:p>
        </p:txBody>
      </p:sp>
      <p:sp>
        <p:nvSpPr>
          <p:cNvPr id="6" name="Text Box 5"/>
          <p:cNvSpPr txBox="1"/>
          <p:nvPr/>
        </p:nvSpPr>
        <p:spPr>
          <a:xfrm>
            <a:off x="1026160" y="1257935"/>
            <a:ext cx="7560310" cy="3357245"/>
          </a:xfrm>
          <a:prstGeom prst="rect">
            <a:avLst/>
          </a:prstGeom>
          <a:noFill/>
        </p:spPr>
        <p:txBody>
          <a:bodyPr wrap="square" rtlCol="0">
            <a:noAutofit/>
          </a:bodyPr>
          <a:p>
            <a:pPr>
              <a:lnSpc>
                <a:spcPct val="150000"/>
              </a:lnSpc>
            </a:pPr>
            <a:r>
              <a:rPr lang="en-US" altLang="en-GB" sz="2000" b="1">
                <a:latin typeface="Times New Roman" panose="02020603050405020304" charset="0"/>
                <a:cs typeface="Times New Roman" panose="02020603050405020304" charset="0"/>
              </a:rPr>
              <a:t>Frontend</a:t>
            </a:r>
            <a:r>
              <a:rPr lang="en-US" altLang="en-GB">
                <a:latin typeface="Times New Roman" panose="02020603050405020304" charset="0"/>
                <a:cs typeface="Times New Roman" panose="02020603050405020304" charset="0"/>
              </a:rPr>
              <a:t>: HTML, CSS, JavaScript</a:t>
            </a:r>
            <a:endParaRPr lang="en-US" altLang="en-GB">
              <a:latin typeface="Times New Roman" panose="02020603050405020304" charset="0"/>
              <a:cs typeface="Times New Roman" panose="02020603050405020304" charset="0"/>
            </a:endParaRPr>
          </a:p>
          <a:p>
            <a:pPr>
              <a:lnSpc>
                <a:spcPct val="150000"/>
              </a:lnSpc>
            </a:pPr>
            <a:r>
              <a:rPr lang="en-US" altLang="en-GB" sz="2000" b="1">
                <a:latin typeface="Times New Roman" panose="02020603050405020304" charset="0"/>
                <a:cs typeface="Times New Roman" panose="02020603050405020304" charset="0"/>
              </a:rPr>
              <a:t>Backend</a:t>
            </a:r>
            <a:r>
              <a:rPr lang="en-US" altLang="en-GB">
                <a:latin typeface="Times New Roman" panose="02020603050405020304" charset="0"/>
                <a:cs typeface="Times New Roman" panose="02020603050405020304" charset="0"/>
              </a:rPr>
              <a:t>: Node.js </a:t>
            </a:r>
            <a:endParaRPr lang="en-US" altLang="en-GB">
              <a:latin typeface="Times New Roman" panose="02020603050405020304" charset="0"/>
              <a:cs typeface="Times New Roman" panose="02020603050405020304" charset="0"/>
            </a:endParaRPr>
          </a:p>
          <a:p>
            <a:pPr>
              <a:lnSpc>
                <a:spcPct val="150000"/>
              </a:lnSpc>
            </a:pPr>
            <a:r>
              <a:rPr lang="en-US" altLang="en-GB" sz="2000" b="1">
                <a:latin typeface="Times New Roman" panose="02020603050405020304" charset="0"/>
                <a:cs typeface="Times New Roman" panose="02020603050405020304" charset="0"/>
              </a:rPr>
              <a:t>Database</a:t>
            </a:r>
            <a:r>
              <a:rPr lang="en-US" altLang="en-GB">
                <a:latin typeface="Times New Roman" panose="02020603050405020304" charset="0"/>
                <a:cs typeface="Times New Roman" panose="02020603050405020304" charset="0"/>
              </a:rPr>
              <a:t>: MongoDB</a:t>
            </a:r>
            <a:endParaRPr lang="en-US" altLang="en-GB">
              <a:latin typeface="Times New Roman" panose="02020603050405020304" charset="0"/>
              <a:cs typeface="Times New Roman" panose="02020603050405020304" charset="0"/>
            </a:endParaRPr>
          </a:p>
          <a:p>
            <a:pPr>
              <a:lnSpc>
                <a:spcPct val="150000"/>
              </a:lnSpc>
            </a:pPr>
            <a:r>
              <a:rPr lang="en-US" altLang="en-GB" sz="2000" b="1">
                <a:latin typeface="Times New Roman" panose="02020603050405020304" charset="0"/>
                <a:cs typeface="Times New Roman" panose="02020603050405020304" charset="0"/>
              </a:rPr>
              <a:t>Development Tools</a:t>
            </a:r>
            <a:r>
              <a:rPr lang="en-US" altLang="en-GB">
                <a:latin typeface="Times New Roman" panose="02020603050405020304" charset="0"/>
                <a:cs typeface="Times New Roman" panose="02020603050405020304" charset="0"/>
              </a:rPr>
              <a:t>: VS Code</a:t>
            </a:r>
            <a:endParaRPr lang="en-US" altLang="en-GB">
              <a:latin typeface="Times New Roman" panose="02020603050405020304" charset="0"/>
              <a:cs typeface="Times New Roman" panose="02020603050405020304" charset="0"/>
            </a:endParaRPr>
          </a:p>
          <a:p>
            <a:pPr>
              <a:lnSpc>
                <a:spcPct val="150000"/>
              </a:lnSpc>
            </a:pPr>
            <a:r>
              <a:rPr lang="en-US" altLang="en-GB" sz="2000" b="1">
                <a:latin typeface="Times New Roman" panose="02020603050405020304" charset="0"/>
                <a:cs typeface="Times New Roman" panose="02020603050405020304" charset="0"/>
              </a:rPr>
              <a:t>Notification Services</a:t>
            </a:r>
            <a:r>
              <a:rPr lang="en-IN" altLang="en-US" sz="2000" b="1">
                <a:latin typeface="Times New Roman" panose="02020603050405020304" charset="0"/>
                <a:cs typeface="Times New Roman" panose="02020603050405020304" charset="0"/>
              </a:rPr>
              <a:t> - </a:t>
            </a:r>
            <a:endParaRPr lang="en-US" altLang="en-GB" sz="2000" b="1">
              <a:latin typeface="Times New Roman" panose="02020603050405020304" charset="0"/>
              <a:cs typeface="Times New Roman" panose="02020603050405020304" charset="0"/>
            </a:endParaRPr>
          </a:p>
          <a:p>
            <a:pPr marL="457200" lvl="1" indent="457200">
              <a:lnSpc>
                <a:spcPct val="150000"/>
              </a:lnSpc>
            </a:pPr>
            <a:r>
              <a:rPr lang="en-US" altLang="en-GB" sz="2000" b="1">
                <a:latin typeface="Times New Roman" panose="02020603050405020304" charset="0"/>
                <a:cs typeface="Times New Roman" panose="02020603050405020304" charset="0"/>
              </a:rPr>
              <a:t>Email Notifications</a:t>
            </a:r>
            <a:r>
              <a:rPr lang="en-US" altLang="en-GB">
                <a:latin typeface="Times New Roman" panose="02020603050405020304" charset="0"/>
                <a:cs typeface="Times New Roman" panose="02020603050405020304" charset="0"/>
              </a:rPr>
              <a:t>: Nodemailer</a:t>
            </a:r>
            <a:endParaRPr lang="en-US" altLang="en-GB">
              <a:latin typeface="Times New Roman" panose="02020603050405020304" charset="0"/>
              <a:cs typeface="Times New Roman" panose="02020603050405020304" charset="0"/>
            </a:endParaRPr>
          </a:p>
          <a:p>
            <a:pPr marL="457200" lvl="1" indent="457200">
              <a:lnSpc>
                <a:spcPct val="150000"/>
              </a:lnSpc>
            </a:pPr>
            <a:r>
              <a:rPr lang="en-US" altLang="en-GB" sz="2000" b="1">
                <a:latin typeface="Times New Roman" panose="02020603050405020304" charset="0"/>
                <a:cs typeface="Times New Roman" panose="02020603050405020304" charset="0"/>
              </a:rPr>
              <a:t>Browser Notifications</a:t>
            </a:r>
            <a:r>
              <a:rPr lang="en-US" altLang="en-GB">
                <a:latin typeface="Times New Roman" panose="02020603050405020304" charset="0"/>
                <a:cs typeface="Times New Roman" panose="02020603050405020304" charset="0"/>
              </a:rPr>
              <a:t>: JavaScript Notification API</a:t>
            </a:r>
            <a:endParaRPr lang="en-US" altLang="en-GB">
              <a:latin typeface="Times New Roman" panose="02020603050405020304" charset="0"/>
              <a:cs typeface="Times New Roman" panose="02020603050405020304" charset="0"/>
            </a:endParaRPr>
          </a:p>
          <a:p>
            <a:pPr>
              <a:lnSpc>
                <a:spcPct val="150000"/>
              </a:lnSpc>
            </a:pPr>
            <a:endParaRPr lang="en-US" altLang="en-GB">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4990" y="866775"/>
            <a:ext cx="8140700" cy="3898900"/>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2" name="Text Box 1"/>
          <p:cNvSpPr txBox="1"/>
          <p:nvPr/>
        </p:nvSpPr>
        <p:spPr>
          <a:xfrm>
            <a:off x="1614805" y="175895"/>
            <a:ext cx="6357620" cy="583565"/>
          </a:xfrm>
          <a:prstGeom prst="rect">
            <a:avLst/>
          </a:prstGeom>
          <a:noFill/>
        </p:spPr>
        <p:txBody>
          <a:bodyPr wrap="square" rtlCol="0">
            <a:spAutoFit/>
          </a:bodyPr>
          <a:p>
            <a:r>
              <a:rPr lang="en-IN" altLang="en-GB" sz="3200" b="1" i="1" u="sng">
                <a:latin typeface="Times New Roman" panose="02020603050405020304" charset="0"/>
                <a:cs typeface="Times New Roman" panose="02020603050405020304" charset="0"/>
              </a:rPr>
              <a:t>HARDWARE REQUIREMENTS</a:t>
            </a:r>
            <a:endParaRPr lang="en-IN" altLang="en-GB" sz="3200" b="1" i="1" u="sng">
              <a:latin typeface="Times New Roman" panose="02020603050405020304" charset="0"/>
              <a:cs typeface="Times New Roman" panose="02020603050405020304" charset="0"/>
            </a:endParaRPr>
          </a:p>
        </p:txBody>
      </p:sp>
      <p:sp>
        <p:nvSpPr>
          <p:cNvPr id="3" name="Text Box 2"/>
          <p:cNvSpPr txBox="1"/>
          <p:nvPr/>
        </p:nvSpPr>
        <p:spPr>
          <a:xfrm>
            <a:off x="1383665" y="1424940"/>
            <a:ext cx="6184265" cy="1476375"/>
          </a:xfrm>
          <a:prstGeom prst="rect">
            <a:avLst/>
          </a:prstGeom>
          <a:noFill/>
        </p:spPr>
        <p:txBody>
          <a:bodyPr wrap="square" rtlCol="0">
            <a:spAutoFit/>
          </a:bodyPr>
          <a:p>
            <a:pPr>
              <a:lnSpc>
                <a:spcPct val="150000"/>
              </a:lnSpc>
            </a:pPr>
            <a:r>
              <a:rPr lang="en-US" altLang="en-GB" sz="2000" b="1">
                <a:latin typeface="Times New Roman" panose="02020603050405020304" charset="0"/>
                <a:cs typeface="Times New Roman" panose="02020603050405020304" charset="0"/>
              </a:rPr>
              <a:t>Processor</a:t>
            </a:r>
            <a:r>
              <a:rPr lang="en-US" altLang="en-GB">
                <a:latin typeface="Times New Roman" panose="02020603050405020304" charset="0"/>
                <a:cs typeface="Times New Roman" panose="02020603050405020304" charset="0"/>
              </a:rPr>
              <a:t>: Intel i3 or higher (or equivalent AMD)</a:t>
            </a:r>
            <a:endParaRPr lang="en-US" altLang="en-GB">
              <a:latin typeface="Times New Roman" panose="02020603050405020304" charset="0"/>
              <a:cs typeface="Times New Roman" panose="02020603050405020304" charset="0"/>
            </a:endParaRPr>
          </a:p>
          <a:p>
            <a:pPr>
              <a:lnSpc>
                <a:spcPct val="150000"/>
              </a:lnSpc>
            </a:pPr>
            <a:r>
              <a:rPr lang="en-US" altLang="en-GB" sz="2000" b="1">
                <a:latin typeface="Times New Roman" panose="02020603050405020304" charset="0"/>
                <a:cs typeface="Times New Roman" panose="02020603050405020304" charset="0"/>
              </a:rPr>
              <a:t>RAM</a:t>
            </a:r>
            <a:r>
              <a:rPr lang="en-US" altLang="en-GB">
                <a:latin typeface="Times New Roman" panose="02020603050405020304" charset="0"/>
                <a:cs typeface="Times New Roman" panose="02020603050405020304" charset="0"/>
              </a:rPr>
              <a:t>: Minimum 4GB (8GB recommended)</a:t>
            </a:r>
            <a:endParaRPr lang="en-US" altLang="en-GB">
              <a:latin typeface="Times New Roman" panose="02020603050405020304" charset="0"/>
              <a:cs typeface="Times New Roman" panose="02020603050405020304" charset="0"/>
            </a:endParaRPr>
          </a:p>
          <a:p>
            <a:pPr>
              <a:lnSpc>
                <a:spcPct val="150000"/>
              </a:lnSpc>
            </a:pPr>
            <a:r>
              <a:rPr lang="en-US" altLang="en-GB" sz="2000" b="1">
                <a:latin typeface="Times New Roman" panose="02020603050405020304" charset="0"/>
                <a:cs typeface="Times New Roman" panose="02020603050405020304" charset="0"/>
              </a:rPr>
              <a:t>Storage</a:t>
            </a:r>
            <a:r>
              <a:rPr lang="en-US" altLang="en-GB">
                <a:latin typeface="Times New Roman" panose="02020603050405020304" charset="0"/>
                <a:cs typeface="Times New Roman" panose="02020603050405020304" charset="0"/>
              </a:rPr>
              <a:t>: Minimum 20GB free space</a:t>
            </a:r>
            <a:endParaRPr lang="en-US" altLang="en-GB">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46555" y="128270"/>
            <a:ext cx="7498080" cy="583565"/>
          </a:xfrm>
          <a:prstGeom prst="rect">
            <a:avLst/>
          </a:prstGeom>
          <a:noFill/>
        </p:spPr>
        <p:txBody>
          <a:bodyPr wrap="square" rtlCol="0">
            <a:spAutoFit/>
          </a:bodyPr>
          <a:p>
            <a:pPr algn="just"/>
            <a:r>
              <a:rPr lang="en-IN" altLang="en-GB" sz="3200" b="1" i="1" u="sng">
                <a:latin typeface="Times New Roman" panose="02020603050405020304" charset="0"/>
                <a:cs typeface="Times New Roman" panose="02020603050405020304" charset="0"/>
              </a:rPr>
              <a:t>APPLICATION DESCRIPTION</a:t>
            </a:r>
            <a:endParaRPr lang="en-IN" altLang="en-GB" sz="3200" b="1" i="1" u="sng">
              <a:latin typeface="Times New Roman" panose="02020603050405020304" charset="0"/>
              <a:cs typeface="Times New Roman" panose="02020603050405020304" charset="0"/>
            </a:endParaRPr>
          </a:p>
        </p:txBody>
      </p:sp>
      <p:sp>
        <p:nvSpPr>
          <p:cNvPr id="5" name="矩形 4"/>
          <p:cNvSpPr/>
          <p:nvPr/>
        </p:nvSpPr>
        <p:spPr>
          <a:xfrm>
            <a:off x="285115" y="819150"/>
            <a:ext cx="8689975" cy="3946525"/>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Inter" panose="02000503000000020004" charset="0"/>
            </a:endParaRPr>
          </a:p>
        </p:txBody>
      </p:sp>
      <p:sp>
        <p:nvSpPr>
          <p:cNvPr id="3" name="Text Box 2"/>
          <p:cNvSpPr txBox="1"/>
          <p:nvPr/>
        </p:nvSpPr>
        <p:spPr>
          <a:xfrm>
            <a:off x="501015" y="979170"/>
            <a:ext cx="8148955" cy="5406390"/>
          </a:xfrm>
          <a:prstGeom prst="rect">
            <a:avLst/>
          </a:prstGeom>
          <a:noFill/>
        </p:spPr>
        <p:txBody>
          <a:bodyPr wrap="square" rtlCol="0">
            <a:spAutoFit/>
          </a:bodyPr>
          <a:p>
            <a:pPr algn="just"/>
            <a:r>
              <a:rPr lang="en-US" altLang="en-GB">
                <a:latin typeface="Times New Roman" panose="02020603050405020304" charset="0"/>
                <a:cs typeface="Times New Roman" panose="02020603050405020304" charset="0"/>
              </a:rPr>
              <a:t>Planify is a task reminder application designed to help users manage their tasks efficiently. It allows users to create, update, and delete tasks with categorized reminders. The application ensures timely task completion by sending SMS or email notifications. Emergency tasks are displayed separately with a visually distinct layout.</a:t>
            </a:r>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a:p>
            <a:pPr marL="285750" indent="-285750" algn="just">
              <a:lnSpc>
                <a:spcPct val="80000"/>
              </a:lnSpc>
              <a:spcBef>
                <a:spcPts val="0"/>
              </a:spcBef>
              <a:spcAft>
                <a:spcPts val="0"/>
              </a:spcAft>
              <a:buFont typeface="Arial" panose="020B0604020202020204" pitchFamily="34" charset="0"/>
              <a:buChar char="•"/>
            </a:pPr>
            <a:r>
              <a:rPr lang="en-US" altLang="en-GB">
                <a:latin typeface="Times New Roman" panose="02020603050405020304" charset="0"/>
                <a:cs typeface="Times New Roman" panose="02020603050405020304" charset="0"/>
              </a:rPr>
              <a:t>User Management (Authentication, Profile</a:t>
            </a:r>
            <a:r>
              <a:rPr lang="en-IN" altLang="en-US">
                <a:latin typeface="Times New Roman" panose="02020603050405020304" charset="0"/>
                <a:cs typeface="Times New Roman" panose="02020603050405020304" charset="0"/>
              </a:rPr>
              <a:t> , FAQ</a:t>
            </a:r>
            <a:r>
              <a:rPr lang="en-US" altLang="en-GB">
                <a:latin typeface="Times New Roman" panose="02020603050405020304" charset="0"/>
                <a:cs typeface="Times New Roman" panose="02020603050405020304" charset="0"/>
              </a:rPr>
              <a:t>)</a:t>
            </a:r>
            <a:endParaRPr lang="en-US" altLang="en-GB">
              <a:latin typeface="Times New Roman" panose="02020603050405020304" charset="0"/>
              <a:cs typeface="Times New Roman" panose="02020603050405020304" charset="0"/>
            </a:endParaRPr>
          </a:p>
          <a:p>
            <a:pPr algn="just">
              <a:lnSpc>
                <a:spcPct val="80000"/>
              </a:lnSpc>
              <a:spcBef>
                <a:spcPts val="0"/>
              </a:spcBef>
              <a:spcAft>
                <a:spcPts val="0"/>
              </a:spcAft>
            </a:pPr>
            <a:endParaRPr lang="en-US" altLang="en-GB">
              <a:latin typeface="Times New Roman" panose="02020603050405020304" charset="0"/>
              <a:cs typeface="Times New Roman" panose="02020603050405020304" charset="0"/>
            </a:endParaRPr>
          </a:p>
          <a:p>
            <a:pPr marL="285750" indent="-285750" algn="just">
              <a:lnSpc>
                <a:spcPct val="80000"/>
              </a:lnSpc>
              <a:spcBef>
                <a:spcPts val="0"/>
              </a:spcBef>
              <a:spcAft>
                <a:spcPts val="0"/>
              </a:spcAft>
              <a:buFont typeface="Arial" panose="020B0604020202020204" pitchFamily="34" charset="0"/>
              <a:buChar char="•"/>
            </a:pPr>
            <a:r>
              <a:rPr lang="en-US" altLang="en-GB">
                <a:latin typeface="Times New Roman" panose="02020603050405020304" charset="0"/>
                <a:cs typeface="Times New Roman" panose="02020603050405020304" charset="0"/>
              </a:rPr>
              <a:t>Task Management (Create,</a:t>
            </a:r>
            <a:r>
              <a:rPr lang="en-IN" altLang="en-US">
                <a:latin typeface="Times New Roman" panose="02020603050405020304" charset="0"/>
                <a:cs typeface="Times New Roman" panose="02020603050405020304" charset="0"/>
              </a:rPr>
              <a:t> </a:t>
            </a:r>
            <a:r>
              <a:rPr lang="en-US" altLang="en-GB">
                <a:latin typeface="Times New Roman" panose="02020603050405020304" charset="0"/>
                <a:cs typeface="Times New Roman" panose="02020603050405020304" charset="0"/>
              </a:rPr>
              <a:t>Delete, Categorization, Emergency Handling)</a:t>
            </a:r>
            <a:endParaRPr lang="en-US" altLang="en-GB">
              <a:latin typeface="Times New Roman" panose="02020603050405020304" charset="0"/>
              <a:cs typeface="Times New Roman" panose="02020603050405020304" charset="0"/>
            </a:endParaRPr>
          </a:p>
          <a:p>
            <a:pPr algn="just">
              <a:lnSpc>
                <a:spcPct val="80000"/>
              </a:lnSpc>
              <a:spcBef>
                <a:spcPts val="0"/>
              </a:spcBef>
              <a:spcAft>
                <a:spcPts val="0"/>
              </a:spcAft>
            </a:pPr>
            <a:endParaRPr lang="en-US" altLang="en-GB">
              <a:latin typeface="Times New Roman" panose="02020603050405020304" charset="0"/>
              <a:cs typeface="Times New Roman" panose="02020603050405020304" charset="0"/>
            </a:endParaRPr>
          </a:p>
          <a:p>
            <a:pPr marL="285750" indent="-285750" algn="just">
              <a:lnSpc>
                <a:spcPct val="80000"/>
              </a:lnSpc>
              <a:spcBef>
                <a:spcPts val="0"/>
              </a:spcBef>
              <a:spcAft>
                <a:spcPts val="0"/>
              </a:spcAft>
              <a:buFont typeface="Arial" panose="020B0604020202020204" pitchFamily="34" charset="0"/>
              <a:buChar char="•"/>
            </a:pPr>
            <a:r>
              <a:rPr lang="en-US" altLang="en-GB">
                <a:latin typeface="Times New Roman" panose="02020603050405020304" charset="0"/>
                <a:cs typeface="Times New Roman" panose="02020603050405020304" charset="0"/>
              </a:rPr>
              <a:t>Reminder System (Notifications, Alerts)</a:t>
            </a:r>
            <a:endParaRPr lang="en-US" altLang="en-GB">
              <a:latin typeface="Times New Roman" panose="02020603050405020304" charset="0"/>
              <a:cs typeface="Times New Roman" panose="02020603050405020304" charset="0"/>
            </a:endParaRPr>
          </a:p>
          <a:p>
            <a:pPr marL="285750" indent="-285750" algn="just">
              <a:lnSpc>
                <a:spcPct val="80000"/>
              </a:lnSpc>
              <a:spcBef>
                <a:spcPts val="0"/>
              </a:spcBef>
              <a:spcAft>
                <a:spcPts val="0"/>
              </a:spcAft>
              <a:buFont typeface="Arial" panose="020B0604020202020204" pitchFamily="34" charset="0"/>
              <a:buChar char="•"/>
            </a:pPr>
            <a:endParaRPr lang="en-US" altLang="en-GB">
              <a:latin typeface="Times New Roman" panose="02020603050405020304" charset="0"/>
              <a:cs typeface="Times New Roman" panose="02020603050405020304" charset="0"/>
            </a:endParaRPr>
          </a:p>
          <a:p>
            <a:pPr marL="285750" indent="-285750" algn="just">
              <a:lnSpc>
                <a:spcPct val="80000"/>
              </a:lnSpc>
              <a:spcBef>
                <a:spcPts val="0"/>
              </a:spcBef>
              <a:spcAft>
                <a:spcPts val="0"/>
              </a:spcAft>
              <a:buFont typeface="Arial" panose="020B0604020202020204" pitchFamily="34" charset="0"/>
              <a:buChar char="•"/>
            </a:pPr>
            <a:r>
              <a:rPr lang="en-US" altLang="en-GB">
                <a:latin typeface="Times New Roman" panose="02020603050405020304" charset="0"/>
                <a:cs typeface="Times New Roman" panose="02020603050405020304" charset="0"/>
              </a:rPr>
              <a:t>User Engagement (Reviews, AI Bot)</a:t>
            </a:r>
            <a:endParaRPr lang="en-US" altLang="en-GB">
              <a:latin typeface="Times New Roman" panose="02020603050405020304" charset="0"/>
              <a:cs typeface="Times New Roman" panose="02020603050405020304" charset="0"/>
            </a:endParaRPr>
          </a:p>
          <a:p>
            <a:pPr marL="285750" indent="-285750" algn="just">
              <a:lnSpc>
                <a:spcPct val="80000"/>
              </a:lnSpc>
              <a:spcBef>
                <a:spcPts val="0"/>
              </a:spcBef>
              <a:spcAft>
                <a:spcPts val="0"/>
              </a:spcAft>
              <a:buFont typeface="Arial" panose="020B0604020202020204" pitchFamily="34" charset="0"/>
              <a:buChar char="•"/>
            </a:pPr>
            <a:endParaRPr lang="en-US" altLang="en-GB">
              <a:latin typeface="Times New Roman" panose="02020603050405020304" charset="0"/>
              <a:cs typeface="Times New Roman" panose="02020603050405020304" charset="0"/>
            </a:endParaRPr>
          </a:p>
          <a:p>
            <a:pPr marL="285750" indent="-285750" algn="just">
              <a:lnSpc>
                <a:spcPct val="80000"/>
              </a:lnSpc>
              <a:spcBef>
                <a:spcPts val="0"/>
              </a:spcBef>
              <a:spcAft>
                <a:spcPts val="0"/>
              </a:spcAft>
              <a:buFont typeface="Arial" panose="020B0604020202020204" pitchFamily="34" charset="0"/>
              <a:buChar char="•"/>
            </a:pPr>
            <a:r>
              <a:rPr lang="en-US" altLang="en-GB">
                <a:latin typeface="Times New Roman" panose="02020603050405020304" charset="0"/>
                <a:cs typeface="Times New Roman" panose="02020603050405020304" charset="0"/>
              </a:rPr>
              <a:t>Visualization &amp; Tracking (Dashboard, Calendar</a:t>
            </a:r>
            <a:r>
              <a:rPr lang="en-IN" altLang="en-US">
                <a:latin typeface="Times New Roman" panose="02020603050405020304" charset="0"/>
                <a:cs typeface="Times New Roman" panose="02020603050405020304" charset="0"/>
              </a:rPr>
              <a:t> , Progress Tracking</a:t>
            </a:r>
            <a:r>
              <a:rPr lang="en-US" altLang="en-GB">
                <a:latin typeface="Times New Roman" panose="02020603050405020304" charset="0"/>
                <a:cs typeface="Times New Roman" panose="02020603050405020304" charset="0"/>
              </a:rPr>
              <a:t>)</a:t>
            </a:r>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768985"/>
            <a:ext cx="4488180" cy="4374515"/>
          </a:xfrm>
          <a:prstGeom prst="rect">
            <a:avLst/>
          </a:prstGeom>
        </p:spPr>
      </p:pic>
      <p:pic>
        <p:nvPicPr>
          <p:cNvPr id="3" name="Picture 2"/>
          <p:cNvPicPr/>
          <p:nvPr/>
        </p:nvPicPr>
        <p:blipFill>
          <a:blip r:embed="rId2"/>
          <a:stretch>
            <a:fillRect/>
          </a:stretch>
        </p:blipFill>
        <p:spPr>
          <a:xfrm>
            <a:off x="4613275" y="768985"/>
            <a:ext cx="4530725" cy="4374515"/>
          </a:xfrm>
          <a:prstGeom prst="rect">
            <a:avLst/>
          </a:prstGeom>
        </p:spPr>
      </p:pic>
      <p:sp>
        <p:nvSpPr>
          <p:cNvPr id="4" name="Text Box 3"/>
          <p:cNvSpPr txBox="1"/>
          <p:nvPr/>
        </p:nvSpPr>
        <p:spPr>
          <a:xfrm>
            <a:off x="3182620" y="67945"/>
            <a:ext cx="3536315" cy="583565"/>
          </a:xfrm>
          <a:prstGeom prst="rect">
            <a:avLst/>
          </a:prstGeom>
          <a:noFill/>
        </p:spPr>
        <p:txBody>
          <a:bodyPr wrap="square" rtlCol="0">
            <a:spAutoFit/>
          </a:bodyPr>
          <a:p>
            <a:r>
              <a:rPr lang="en-IN" altLang="en-GB" sz="3200" b="1" i="1" u="sng">
                <a:latin typeface="Times New Roman" panose="02020603050405020304" charset="0"/>
                <a:cs typeface="Times New Roman" panose="02020603050405020304" charset="0"/>
              </a:rPr>
              <a:t>SOURCE CODE</a:t>
            </a:r>
            <a:endParaRPr lang="en-IN" altLang="en-GB" sz="3200" b="1" i="1" u="sng">
              <a:latin typeface="Times New Roman" panose="02020603050405020304" charset="0"/>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COMMONDATA" val="eyJoZGlkIjoiMmNmYmEwOWQ4Y2Q0M2IxMGZkNjI4ZjhkZDQyNzg1OTYifQ=="/>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KSO_WPP_MARK_KEY" val="7b65fe37-0b5c-40d5-a454-83d51c3cb414"/>
</p:tagLst>
</file>

<file path=ppt/theme/theme1.xml><?xml version="1.0" encoding="utf-8"?>
<a:theme xmlns:a="http://schemas.openxmlformats.org/drawingml/2006/main" name="Office 主题​​">
  <a:themeElements>
    <a:clrScheme name="自定义 993">
      <a:dk1>
        <a:sysClr val="windowText" lastClr="000000"/>
      </a:dk1>
      <a:lt1>
        <a:sysClr val="window" lastClr="FFFFFF"/>
      </a:lt1>
      <a:dk2>
        <a:srgbClr val="000000"/>
      </a:dk2>
      <a:lt2>
        <a:srgbClr val="F8F8F8"/>
      </a:lt2>
      <a:accent1>
        <a:srgbClr val="A3623F"/>
      </a:accent1>
      <a:accent2>
        <a:srgbClr val="E6C35D"/>
      </a:accent2>
      <a:accent3>
        <a:srgbClr val="3F3F3F"/>
      </a:accent3>
      <a:accent4>
        <a:srgbClr val="595959"/>
      </a:accent4>
      <a:accent5>
        <a:srgbClr val="5F5F5F"/>
      </a:accent5>
      <a:accent6>
        <a:srgbClr val="4D4D4D"/>
      </a:accent6>
      <a:hlink>
        <a:srgbClr val="000000"/>
      </a:hlink>
      <a:folHlink>
        <a:srgbClr val="919191"/>
      </a:folHlink>
    </a:clrScheme>
    <a:fontScheme name="2022采购宋体思源宋体 CN Heavy">
      <a:majorFont>
        <a:latin typeface="Inter"/>
        <a:ea typeface="Philosopher"/>
        <a:cs typeface=""/>
      </a:majorFont>
      <a:minorFont>
        <a:latin typeface="Inter"/>
        <a:ea typeface="Inter"/>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Inter"/>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Inter"/>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3039</Words>
  <Application>WPS Slides</Application>
  <PresentationFormat>全屏显示(16:9)</PresentationFormat>
  <Paragraphs>76</Paragraphs>
  <Slides>23</Slides>
  <Notes>0</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SimSun</vt:lpstr>
      <vt:lpstr>Wingdings</vt:lpstr>
      <vt:lpstr>Inter</vt:lpstr>
      <vt:lpstr>Philosopher</vt:lpstr>
      <vt:lpstr>Times New Roman</vt:lpstr>
      <vt:lpstr>思源黑体 CN Normal</vt:lpstr>
      <vt:lpstr>Microsoft YaHei</vt:lpstr>
      <vt:lpstr>Arial Unicode MS</vt:lpstr>
      <vt:lpstr>Office 主题​​</vt:lpstr>
      <vt:lpstr> PLANIFY- TASK REMAINDER WEBSITE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R. Namratha</cp:lastModifiedBy>
  <cp:revision>52</cp:revision>
  <dcterms:created xsi:type="dcterms:W3CDTF">2022-02-25T07:15:00Z</dcterms:created>
  <dcterms:modified xsi:type="dcterms:W3CDTF">2025-05-04T16:21:55Z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D2CCD16C8FD344139EAC8428CB615F46_13</vt:lpwstr>
  </property>
  <property fmtid="{D5CDD505-2E9C-101B-9397-08002B2CF9AE}" pid="3" name="KSOProductBuildVer">
    <vt:lpwstr>2057-12.2.0.20796</vt:lpwstr>
  </property>
</Properties>
</file>